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0" r:id="rId3"/>
    <p:sldId id="278" r:id="rId4"/>
    <p:sldId id="279" r:id="rId5"/>
    <p:sldId id="276" r:id="rId6"/>
    <p:sldId id="277" r:id="rId7"/>
    <p:sldId id="281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721D81-D9B1-4FD6-8048-DB8010AB6660}">
          <p14:sldIdLst>
            <p14:sldId id="256"/>
            <p14:sldId id="280"/>
            <p14:sldId id="278"/>
            <p14:sldId id="279"/>
            <p14:sldId id="276"/>
            <p14:sldId id="277"/>
            <p14:sldId id="281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5"/>
          </p14:sldIdLst>
        </p14:section>
        <p14:section name="Раздел без заголовка" id="{CE698C57-37F3-4AF9-B35C-85F138D4587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A492-A0E2-420B-9EBD-FF383832FA0E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11B2-6F5B-40E4-9B8F-4D15317C4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11B2-6F5B-40E4-9B8F-4D15317C43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0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0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4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0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6443-8584-4BFF-8E8D-907B1CF8F8AA}" type="datetimeFigureOut">
              <a:rPr lang="ru-RU" smtClean="0"/>
              <a:t>21-11-2017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60D7-F451-4070-A912-41683CC8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6864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>Государственное </a:t>
            </a:r>
            <a:r>
              <a:rPr lang="ru-RU" sz="2800" b="1" dirty="0" smtClean="0">
                <a:solidFill>
                  <a:schemeClr val="accent2"/>
                </a:solidFill>
              </a:rPr>
              <a:t>казенное учреждение здравоохранения «Краевая клиническая психиатрическая больница имени В.Х. Кандинского</a:t>
            </a:r>
            <a:r>
              <a:rPr lang="ru-RU" sz="2800" b="1" dirty="0" smtClean="0">
                <a:solidFill>
                  <a:schemeClr val="accent2"/>
                </a:solidFill>
              </a:rPr>
              <a:t>»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464496" cy="2343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6048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/>
              <a:t>Введение новой типовой психиатрической больницы  в п. КСК в 2013 году  позволило  создать достойные условия  для пребывания и лечения психически больных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  </a:t>
            </a:r>
            <a:r>
              <a:rPr lang="ru-RU" sz="2800" dirty="0"/>
              <a:t>Объединение 3-х краевых медицинских организаций путем присоединения 11.07.2014 </a:t>
            </a:r>
            <a:r>
              <a:rPr lang="ru-RU" sz="2800" dirty="0" smtClean="0"/>
              <a:t>года:</a:t>
            </a:r>
          </a:p>
          <a:p>
            <a:pPr marL="0" indent="0" algn="just">
              <a:buNone/>
            </a:pPr>
            <a:r>
              <a:rPr lang="ru-RU" sz="2800" dirty="0" smtClean="0"/>
              <a:t>- </a:t>
            </a:r>
            <a:r>
              <a:rPr lang="ru-RU" sz="2800" i="1" dirty="0" smtClean="0"/>
              <a:t>ГУЗ «</a:t>
            </a:r>
            <a:r>
              <a:rPr lang="ru-RU" sz="2800" i="1" dirty="0"/>
              <a:t>Краевая психотерапевтическая поликлиника</a:t>
            </a:r>
            <a:r>
              <a:rPr lang="ru-RU" sz="2800" i="1" dirty="0" smtClean="0"/>
              <a:t>»</a:t>
            </a:r>
          </a:p>
          <a:p>
            <a:pPr marL="0" indent="0" algn="just">
              <a:buNone/>
            </a:pPr>
            <a:r>
              <a:rPr lang="ru-RU" sz="2800" i="1" dirty="0" smtClean="0"/>
              <a:t>-ГКУЗ </a:t>
            </a:r>
            <a:r>
              <a:rPr lang="ru-RU" sz="2800" i="1" dirty="0"/>
              <a:t>«Краевой психоневрологический диспансер» </a:t>
            </a:r>
            <a:r>
              <a:rPr lang="ru-RU" sz="2800" i="1" dirty="0" smtClean="0"/>
              <a:t> </a:t>
            </a:r>
          </a:p>
          <a:p>
            <a:pPr marL="0" indent="0" algn="just">
              <a:buNone/>
            </a:pPr>
            <a:r>
              <a:rPr lang="ru-RU" sz="2800" dirty="0" smtClean="0"/>
              <a:t>к </a:t>
            </a:r>
            <a:r>
              <a:rPr lang="ru-RU" sz="2800" b="1" dirty="0" smtClean="0"/>
              <a:t>ГКУЗ </a:t>
            </a:r>
            <a:r>
              <a:rPr lang="ru-RU" sz="2800" b="1" dirty="0"/>
              <a:t>«Краевая клиническая психиатрическая больница им. В.Х. Кандинского» </a:t>
            </a:r>
            <a:r>
              <a:rPr lang="ru-RU" sz="2800" dirty="0"/>
              <a:t>позволило реорганизовать региональную психиатрическую службу Забайкальского края в соответствии с Порядком оказания медицинской помощи лицам с психическими расстройствами. 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Вследствие </a:t>
            </a:r>
            <a:r>
              <a:rPr lang="ru-RU" sz="2800" dirty="0"/>
              <a:t>продолжающейся реорганизации психиатрической службы Забайкальского края 9.12.2016года </a:t>
            </a:r>
            <a:r>
              <a:rPr lang="ru-RU" sz="2800" dirty="0" smtClean="0"/>
              <a:t>была присоединена </a:t>
            </a:r>
          </a:p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-</a:t>
            </a:r>
            <a:r>
              <a:rPr lang="ru-RU" sz="2800" i="1" dirty="0" smtClean="0"/>
              <a:t>ГКУЗ </a:t>
            </a:r>
            <a:r>
              <a:rPr lang="ru-RU" sz="2800" i="1" dirty="0"/>
              <a:t>«Краевая психиатрическая больница № 1</a:t>
            </a:r>
            <a:r>
              <a:rPr lang="ru-RU" sz="2800" i="1" dirty="0" smtClean="0"/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Штаты, кадры  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72600"/>
              </p:ext>
            </p:extLst>
          </p:nvPr>
        </p:nvGraphicFramePr>
        <p:xfrm>
          <a:off x="611560" y="1484785"/>
          <a:ext cx="7920880" cy="5112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49802"/>
                <a:gridCol w="785841"/>
                <a:gridCol w="889664"/>
                <a:gridCol w="895573"/>
              </a:tblGrid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2014г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2016г.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Врачи: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151,25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111,5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151,25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111,5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458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врачебными должностями в целом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4582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врачебными кадрами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51,6%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67,3%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63,8%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56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1,94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8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325608"/>
              </p:ext>
            </p:extLst>
          </p:nvPr>
        </p:nvGraphicFramePr>
        <p:xfrm>
          <a:off x="611560" y="332654"/>
          <a:ext cx="7992887" cy="6408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98436"/>
                <a:gridCol w="792985"/>
                <a:gridCol w="897752"/>
                <a:gridCol w="903714"/>
              </a:tblGrid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том числе специалисты-психиатры, психотерапевты, судебно-психиатрические эксперты: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1.Занятых должностей психиатров на приеме взрослых в целом по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78,5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(психиатров на приеме взрослых)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на приеме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взрослыхв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целом по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77,8%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67,6%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2.Занятых должностей врачей –психиатров  в поликлинике на приеме взрослых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(психиатров на приеме взрослых)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83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в поликлинике на приеме взрослых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91,8%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77,3%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52,9%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768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1,09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1,89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8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3.Занятых должностей врачей –психиатров  в стационарных отделениях  (для взрослых)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63,25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0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92359"/>
              </p:ext>
            </p:extLst>
          </p:nvPr>
        </p:nvGraphicFramePr>
        <p:xfrm>
          <a:off x="179512" y="332656"/>
          <a:ext cx="8568953" cy="6336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87513"/>
                <a:gridCol w="850138"/>
                <a:gridCol w="962455"/>
                <a:gridCol w="968847"/>
              </a:tblGrid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в стационарных отделениях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47,4%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78,1%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 Занятых должностей врачей –психиатров детских  в поликлинике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психиатрами детскими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54,5%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5. Занятых должностей врачей-психиатров подростковых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подростковыми психиатрами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6.Занятых должностей психотерапевтов в целом  по организации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17,75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психотерапевтами  в целом по организации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22,5%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55,5%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63,2%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4,44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1,58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9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94961"/>
              </p:ext>
            </p:extLst>
          </p:nvPr>
        </p:nvGraphicFramePr>
        <p:xfrm>
          <a:off x="755576" y="548680"/>
          <a:ext cx="7632848" cy="56886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55263"/>
                <a:gridCol w="757266"/>
                <a:gridCol w="857313"/>
                <a:gridCol w="863006"/>
              </a:tblGrid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7.Занятых должностей психотерапевтов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психотерапевтами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66,7%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76,9%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9. Занятых должностей врачей судебно-психиатрических экспертов в целом по учреждению;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 т.ч.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Физических лиц в целом по учреждению (судебно-психиатрических экспертов);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вт.ч.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судебно-психиатрическими экспертами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43,5%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44,4%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33,3%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Укомплектованность врачебными должностями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В отчетном году процент укомплектованности врачебными должностями в больнице составил 100%,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/>
              <a:t>процент укомплектованности  физическими лицами за последние 3 года увеличился  с 51, 6% до  63,8% (на 23,6%), однако в сравнении с прошлым годом  наблюдалось снижение показателя укомплектованности физическими лицами на 5,2 % (с 67,3% до 63,8%), коэффициент совместительства уменьшился с 1,94 до 1,6 (</a:t>
            </a:r>
            <a:r>
              <a:rPr lang="ru-RU" dirty="0"/>
              <a:t>в 2015году коэффициент совместительства среди врачей составлял </a:t>
            </a:r>
            <a:r>
              <a:rPr lang="ru-RU" b="1" dirty="0"/>
              <a:t>1,48</a:t>
            </a:r>
            <a:r>
              <a:rPr lang="ru-RU" dirty="0"/>
              <a:t>)</a:t>
            </a:r>
            <a:r>
              <a:rPr lang="ru-RU" b="1" dirty="0"/>
              <a:t>. </a:t>
            </a:r>
            <a:r>
              <a:rPr lang="ru-RU" dirty="0"/>
              <a:t>Наименьший коэффициент совместительства отмечен   в поликлинике у врачей психиатров подростковых и детских (1,0), а наибольший коэффициент совместительства составил у врачей судебно-психиатрических экспертов (3,0). </a:t>
            </a:r>
          </a:p>
          <a:p>
            <a:r>
              <a:rPr lang="ru-RU" dirty="0"/>
              <a:t>Все врачи имеют сертификат специалиста.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9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86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Укомплектованности </a:t>
            </a:r>
            <a:r>
              <a:rPr lang="ru-RU" sz="2800" b="1" dirty="0">
                <a:solidFill>
                  <a:schemeClr val="accent2"/>
                </a:solidFill>
              </a:rPr>
              <a:t>физическими лицами с высшим </a:t>
            </a:r>
            <a:r>
              <a:rPr lang="ru-RU" sz="2800" b="1" dirty="0" smtClean="0">
                <a:solidFill>
                  <a:schemeClr val="accent2"/>
                </a:solidFill>
              </a:rPr>
              <a:t>немедицинским образованием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274004"/>
              </p:ext>
            </p:extLst>
          </p:nvPr>
        </p:nvGraphicFramePr>
        <p:xfrm>
          <a:off x="395536" y="1556792"/>
          <a:ext cx="7992888" cy="4680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3763"/>
                <a:gridCol w="970602"/>
                <a:gridCol w="810263"/>
                <a:gridCol w="798260"/>
              </a:tblGrid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2014г.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2015г.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2016г.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Специалисты с высшим немедицинским образованием: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40,75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40,75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должностями в целом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Физических лиц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физическими лицами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60,9%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68,7%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 в целом по организации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1,45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05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  в поликлинике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1,45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укомплектованность средним персоналом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856646"/>
              </p:ext>
            </p:extLst>
          </p:nvPr>
        </p:nvGraphicFramePr>
        <p:xfrm>
          <a:off x="683568" y="1628794"/>
          <a:ext cx="8064896" cy="49685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07444"/>
                <a:gridCol w="971551"/>
                <a:gridCol w="779797"/>
                <a:gridCol w="128012"/>
                <a:gridCol w="778092"/>
              </a:tblGrid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2014г.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2015г.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2016г.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Средний медперсонал: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263,5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259,25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263,5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259,25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49434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67,5%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77,4%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76,8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589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5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344816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укомплектованность </a:t>
            </a:r>
            <a:r>
              <a:rPr lang="ru-RU" sz="2800" b="1" dirty="0">
                <a:solidFill>
                  <a:schemeClr val="accent2"/>
                </a:solidFill>
              </a:rPr>
              <a:t>младшим медперсоналом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03909"/>
              </p:ext>
            </p:extLst>
          </p:nvPr>
        </p:nvGraphicFramePr>
        <p:xfrm>
          <a:off x="2195736" y="1052736"/>
          <a:ext cx="4612367" cy="54227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7379"/>
                <a:gridCol w="563689"/>
                <a:gridCol w="504354"/>
                <a:gridCol w="406945"/>
              </a:tblGrid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2014г.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2015г.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2016г.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6780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Младший  медперсонал: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305,5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299,5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331,25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42384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305,5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299,5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331,25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6780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261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251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85,4%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83,8%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93,3%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6780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1,17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1,19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6780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Прочий персонал: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222,75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207,25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6780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33561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61,6%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75,4%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89,7%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  <a:tr h="167807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1,62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1,32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05" marR="551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385049"/>
              </p:ext>
            </p:extLst>
          </p:nvPr>
        </p:nvGraphicFramePr>
        <p:xfrm>
          <a:off x="899592" y="332656"/>
          <a:ext cx="7056784" cy="5860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57008"/>
                <a:gridCol w="857685"/>
                <a:gridCol w="737321"/>
                <a:gridCol w="704770"/>
              </a:tblGrid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2014г.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2015г.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206г.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 должностей: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Штатных должностей в целом по организации- 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1052,25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901,75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979,5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Занятых  должностей в целом по организации-всего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1052,25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901,75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979,5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должностями в целом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49335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Число физических лиц основных работников на занятых должностях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721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693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Процент укомплектованности  кадрами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68,5%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76,8%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82,9%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0473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Коэффициент совместительства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1,46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" y="620688"/>
            <a:ext cx="7978347" cy="550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2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/>
              <a:t>В целом по больнице процент укомплектованности кадрами в отчетном году увеличился с  68,5 до 82,9, а коэффициент совместительства уменьшился с 1,46 до 1,2, что является положительным моментом  проведения реструктуризации психиатрической службы края.</a:t>
            </a:r>
            <a:endParaRPr lang="ru-RU" dirty="0"/>
          </a:p>
          <a:p>
            <a:r>
              <a:rPr lang="ru-RU" dirty="0"/>
              <a:t>Объединение  2-х краевых психиатрических больниц в декабре 2016года  в результате реорганизации психиатрической службы Забайкальского края </a:t>
            </a:r>
            <a:r>
              <a:rPr lang="ru-RU" b="1" dirty="0"/>
              <a:t>позволило сократить число психиатрических коек  круглосуточного пребывания для взрослых с 850 до 755 коек (на 11,2%), для детей с 75  до  15 коек (в 5 раз).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075240" cy="53614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6600" b="1" dirty="0" smtClean="0">
                <a:solidFill>
                  <a:schemeClr val="accent2"/>
                </a:solidFill>
                <a:ea typeface="Trebuchet MS" pitchFamily="34" charset="0"/>
                <a:cs typeface="Trebuchet MS" pitchFamily="34" charset="0"/>
              </a:rPr>
              <a:t>Благодарю </a:t>
            </a:r>
            <a:br>
              <a:rPr lang="ru-RU" altLang="ru-RU" sz="6600" b="1" dirty="0" smtClean="0">
                <a:solidFill>
                  <a:schemeClr val="accent2"/>
                </a:solidFill>
                <a:ea typeface="Trebuchet MS" pitchFamily="34" charset="0"/>
                <a:cs typeface="Trebuchet MS" pitchFamily="34" charset="0"/>
              </a:rPr>
            </a:br>
            <a:r>
              <a:rPr lang="ru-RU" altLang="ru-RU" sz="6600" b="1" dirty="0" smtClean="0">
                <a:solidFill>
                  <a:schemeClr val="accent2"/>
                </a:solidFill>
                <a:ea typeface="Trebuchet MS" pitchFamily="34" charset="0"/>
                <a:cs typeface="Trebuchet MS" pitchFamily="34" charset="0"/>
              </a:rPr>
              <a:t>за внимание!</a:t>
            </a:r>
            <a:endParaRPr lang="ru-RU" sz="66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132150" cy="2770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Информация о медицинской организации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-</a:t>
            </a:r>
            <a:r>
              <a:rPr lang="ru-RU" sz="1800" b="1" dirty="0" smtClean="0"/>
              <a:t>Государственное </a:t>
            </a:r>
            <a:r>
              <a:rPr lang="ru-RU" sz="1800" b="1" dirty="0"/>
              <a:t>казенное учреждение </a:t>
            </a:r>
            <a:r>
              <a:rPr lang="ru-RU" sz="1800" b="1" dirty="0" smtClean="0"/>
              <a:t>здравоохранения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«Краевая клиническая психиатрическая больница имени В.Х. Кандинского</a:t>
            </a:r>
            <a:r>
              <a:rPr lang="ru-RU" sz="1800" b="1" dirty="0" smtClean="0"/>
              <a:t>»</a:t>
            </a:r>
          </a:p>
          <a:p>
            <a:pPr marL="0" indent="0">
              <a:buNone/>
            </a:pPr>
            <a:r>
              <a:rPr lang="ru-RU" sz="1800" b="1" dirty="0" smtClean="0"/>
              <a:t>Забайкальский край, город Чита, проезд Окружной,3</a:t>
            </a:r>
          </a:p>
          <a:p>
            <a:r>
              <a:rPr lang="ru-RU" sz="1800" dirty="0"/>
              <a:t>Главный врач Ступина Ольга Петровна</a:t>
            </a:r>
          </a:p>
          <a:p>
            <a:r>
              <a:rPr lang="ru-RU" sz="1800" dirty="0" err="1"/>
              <a:t>Зам.руководителя</a:t>
            </a:r>
            <a:r>
              <a:rPr lang="ru-RU" sz="1800" dirty="0"/>
              <a:t> по медицинской части Бунина Марина Валентиновна</a:t>
            </a:r>
          </a:p>
          <a:p>
            <a:r>
              <a:rPr lang="ru-RU" sz="1800" dirty="0" err="1"/>
              <a:t>Зам.рукводителя</a:t>
            </a:r>
            <a:r>
              <a:rPr lang="ru-RU" sz="1800" dirty="0"/>
              <a:t> по медицинской части по поликлинической помощи </a:t>
            </a:r>
            <a:r>
              <a:rPr lang="ru-RU" sz="1800" dirty="0" err="1"/>
              <a:t>Синигуряк</a:t>
            </a:r>
            <a:r>
              <a:rPr lang="ru-RU" sz="1800" dirty="0"/>
              <a:t> Татьяна Владимировна</a:t>
            </a:r>
          </a:p>
          <a:p>
            <a:r>
              <a:rPr lang="ru-RU" sz="1800" dirty="0"/>
              <a:t>Зам. руководителя по работе с сестринским персоналом Долгова Галина Андреевна</a:t>
            </a:r>
          </a:p>
          <a:p>
            <a:r>
              <a:rPr lang="ru-RU" sz="1800" dirty="0"/>
              <a:t>Зам. руководителя по организационно-методической работе </a:t>
            </a:r>
            <a:r>
              <a:rPr lang="ru-RU" sz="1800" dirty="0" err="1"/>
              <a:t>Честикова</a:t>
            </a:r>
            <a:r>
              <a:rPr lang="ru-RU" sz="1800" dirty="0"/>
              <a:t> Зоя Ивановна</a:t>
            </a:r>
          </a:p>
          <a:p>
            <a:r>
              <a:rPr lang="ru-RU" sz="1800" dirty="0"/>
              <a:t>Начальник отдела кадров Казанцева Антонина Николаевна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2000" dirty="0" smtClean="0"/>
              <a:t> -    glstupina@yandex.ru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09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548680"/>
            <a:ext cx="956792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5400" b="1" dirty="0" smtClean="0">
                <a:solidFill>
                  <a:schemeClr val="accent2"/>
                </a:solidFill>
              </a:rPr>
              <a:t>Предлагаемые вакансии для соискателей:</a:t>
            </a:r>
          </a:p>
          <a:p>
            <a:pPr marL="0" indent="0">
              <a:buNone/>
            </a:pPr>
            <a:r>
              <a:rPr lang="ru-RU" b="1" u="sng" dirty="0" smtClean="0"/>
              <a:t>Врач-психиатр</a:t>
            </a:r>
          </a:p>
          <a:p>
            <a:pPr marL="0" indent="0">
              <a:buNone/>
            </a:pPr>
            <a:r>
              <a:rPr lang="ru-RU" dirty="0" smtClean="0"/>
              <a:t>-График работы с 8.00 до 15.45+совмещение по внутреннему совместительству на 0,5 ставки(дежурства)</a:t>
            </a:r>
          </a:p>
          <a:p>
            <a:pPr marL="0" indent="0">
              <a:buNone/>
            </a:pPr>
            <a:r>
              <a:rPr lang="ru-RU" dirty="0" smtClean="0"/>
              <a:t>-размер заработной платы -40</a:t>
            </a:r>
            <a:r>
              <a:rPr lang="ru-RU" dirty="0"/>
              <a:t> </a:t>
            </a:r>
            <a:r>
              <a:rPr lang="ru-RU" dirty="0" smtClean="0"/>
              <a:t>000руб</a:t>
            </a:r>
          </a:p>
          <a:p>
            <a:pPr marL="0" indent="0">
              <a:buNone/>
            </a:pPr>
            <a:r>
              <a:rPr lang="ru-RU" dirty="0" smtClean="0"/>
              <a:t>-перспективы карьерного роста ,возможность повышения профессиональной квалификации за счет средств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9203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Структура ГКУЗ «ККПБ им. В.Х. Кандинского»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i="1" u="sng" dirty="0" smtClean="0">
                <a:solidFill>
                  <a:schemeClr val="accent2"/>
                </a:solidFill>
              </a:rPr>
              <a:t>Отделения п. КСК, Окружной проезд </a:t>
            </a:r>
          </a:p>
          <a:p>
            <a:pPr marL="0" indent="0">
              <a:buNone/>
            </a:pPr>
            <a:r>
              <a:rPr lang="ru-RU" sz="1800" dirty="0" smtClean="0"/>
              <a:t>-Отделение клиники первого психотического эпизода </a:t>
            </a:r>
          </a:p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Общепсихиатрическое</a:t>
            </a:r>
            <a:r>
              <a:rPr lang="ru-RU" sz="1800" dirty="0" smtClean="0"/>
              <a:t> женское отделение </a:t>
            </a:r>
          </a:p>
          <a:p>
            <a:pPr marL="0" lvl="2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Общепсихиатрическое</a:t>
            </a:r>
            <a:r>
              <a:rPr lang="ru-RU" sz="1800" dirty="0" smtClean="0"/>
              <a:t> мужское отделение </a:t>
            </a:r>
          </a:p>
          <a:p>
            <a:pPr marL="0" lvl="2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соматогериатрическое</a:t>
            </a:r>
            <a:r>
              <a:rPr lang="ru-RU" sz="1800" dirty="0" smtClean="0"/>
              <a:t> отделение</a:t>
            </a:r>
          </a:p>
          <a:p>
            <a:pPr marL="0" lvl="2" indent="0">
              <a:buNone/>
            </a:pPr>
            <a:r>
              <a:rPr lang="ru-RU" sz="1800" dirty="0" smtClean="0"/>
              <a:t>-отделение судебно-психиатрической экспертизы </a:t>
            </a:r>
          </a:p>
          <a:p>
            <a:pPr marL="0" indent="0">
              <a:buNone/>
            </a:pPr>
            <a:r>
              <a:rPr lang="ru-RU" sz="1800" dirty="0" smtClean="0"/>
              <a:t>-Психотерапевтическое отделение</a:t>
            </a:r>
          </a:p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800" dirty="0" err="1" smtClean="0"/>
              <a:t>психотуберкулезное</a:t>
            </a:r>
            <a:r>
              <a:rPr lang="ru-RU" sz="1800" dirty="0" smtClean="0"/>
              <a:t> отделение </a:t>
            </a:r>
          </a:p>
          <a:p>
            <a:pPr marL="0" indent="0">
              <a:buNone/>
            </a:pPr>
            <a:r>
              <a:rPr lang="ru-RU" sz="1800" dirty="0" smtClean="0"/>
              <a:t>-Дневной стационар</a:t>
            </a:r>
          </a:p>
          <a:p>
            <a:pPr marL="0" indent="0">
              <a:buNone/>
            </a:pPr>
            <a:r>
              <a:rPr lang="ru-RU" sz="1800" dirty="0" smtClean="0"/>
              <a:t>-военно-врачебной экспертизы </a:t>
            </a:r>
          </a:p>
          <a:p>
            <a:pPr marL="0" indent="0">
              <a:buNone/>
            </a:pPr>
            <a:r>
              <a:rPr lang="ru-RU" sz="1800" dirty="0" smtClean="0"/>
              <a:t>-Телефон доверия</a:t>
            </a:r>
          </a:p>
          <a:p>
            <a:pPr marL="0" indent="0">
              <a:buNone/>
            </a:pPr>
            <a:r>
              <a:rPr lang="ru-RU" sz="1800" dirty="0" smtClean="0"/>
              <a:t>-детское отделение</a:t>
            </a:r>
          </a:p>
          <a:p>
            <a:pPr marL="0" lvl="2" indent="0">
              <a:buNone/>
            </a:pPr>
            <a:r>
              <a:rPr lang="ru-RU" sz="1800" dirty="0" smtClean="0"/>
              <a:t>-общебольничное отделения</a:t>
            </a:r>
          </a:p>
          <a:p>
            <a:pPr marL="0" lvl="2" indent="0">
              <a:buNone/>
            </a:pPr>
            <a:r>
              <a:rPr lang="ru-RU" sz="1800" dirty="0" smtClean="0"/>
              <a:t>-палата-реанимации и интенсивной терапии</a:t>
            </a:r>
          </a:p>
          <a:p>
            <a:pPr marL="0" lvl="2" indent="0">
              <a:buNone/>
            </a:pPr>
            <a:r>
              <a:rPr lang="ru-RU" sz="1800" dirty="0" smtClean="0"/>
              <a:t>-аптека</a:t>
            </a:r>
          </a:p>
          <a:p>
            <a:pPr marL="0" lvl="2" indent="0">
              <a:buNone/>
            </a:pPr>
            <a:r>
              <a:rPr lang="ru-RU" sz="1800" dirty="0" smtClean="0"/>
              <a:t>-приемное</a:t>
            </a:r>
          </a:p>
          <a:p>
            <a:pPr marL="0" lvl="2" indent="0">
              <a:buNone/>
            </a:pPr>
            <a:r>
              <a:rPr lang="ru-RU" sz="1800" dirty="0" smtClean="0"/>
              <a:t>-кабинет социально-психологической помощи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24395" cy="260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i="1" u="sng" dirty="0" smtClean="0">
                <a:solidFill>
                  <a:schemeClr val="accent2"/>
                </a:solidFill>
              </a:rPr>
              <a:t>Отделения </a:t>
            </a:r>
            <a:r>
              <a:rPr lang="ru-RU" sz="4400" i="1" u="sng" dirty="0" err="1" smtClean="0">
                <a:solidFill>
                  <a:schemeClr val="accent2"/>
                </a:solidFill>
              </a:rPr>
              <a:t>п.Ивановка</a:t>
            </a:r>
            <a:r>
              <a:rPr lang="ru-RU" sz="4400" i="1" u="sng" dirty="0" smtClean="0">
                <a:solidFill>
                  <a:schemeClr val="accent2"/>
                </a:solidFill>
              </a:rPr>
              <a:t>, Староивановская,47</a:t>
            </a:r>
          </a:p>
          <a:p>
            <a:pPr marL="0" indent="0">
              <a:buNone/>
            </a:pPr>
            <a:r>
              <a:rPr lang="ru-RU" sz="4400" dirty="0" smtClean="0"/>
              <a:t>-</a:t>
            </a:r>
            <a:r>
              <a:rPr lang="ru-RU" dirty="0" smtClean="0"/>
              <a:t>медико-реабилитационное отделение </a:t>
            </a:r>
          </a:p>
          <a:p>
            <a:pPr marL="0" indent="0">
              <a:buNone/>
            </a:pPr>
            <a:r>
              <a:rPr lang="ru-RU" dirty="0" smtClean="0"/>
              <a:t>-отделение принудительного лечения общего типа</a:t>
            </a:r>
          </a:p>
          <a:p>
            <a:pPr marL="0" indent="0">
              <a:buNone/>
            </a:pPr>
            <a:r>
              <a:rPr lang="ru-RU" dirty="0" smtClean="0"/>
              <a:t>-отделение принудительного лечения специализированного типа</a:t>
            </a:r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 smtClean="0"/>
          </a:p>
          <a:p>
            <a:pPr marL="0" indent="0">
              <a:buNone/>
            </a:pPr>
            <a:endParaRPr lang="ru-RU" sz="4400" i="1" u="sng" dirty="0"/>
          </a:p>
          <a:p>
            <a:pPr marL="0" indent="0">
              <a:buNone/>
            </a:pPr>
            <a:r>
              <a:rPr lang="ru-RU" sz="4400" i="1" u="sng" dirty="0" smtClean="0">
                <a:solidFill>
                  <a:schemeClr val="accent2"/>
                </a:solidFill>
              </a:rPr>
              <a:t>Отделения </a:t>
            </a:r>
            <a:r>
              <a:rPr lang="ru-RU" sz="4400" i="1" u="sng" dirty="0" smtClean="0">
                <a:solidFill>
                  <a:schemeClr val="accent2"/>
                </a:solidFill>
              </a:rPr>
              <a:t>ул.Амурская,97</a:t>
            </a:r>
          </a:p>
          <a:p>
            <a:pPr marL="0" indent="0">
              <a:buNone/>
            </a:pPr>
            <a:r>
              <a:rPr lang="ru-RU" dirty="0" smtClean="0"/>
              <a:t>-диспансерное отделение</a:t>
            </a:r>
          </a:p>
          <a:p>
            <a:pPr marL="0" indent="0">
              <a:buNone/>
            </a:pPr>
            <a:r>
              <a:rPr lang="ru-RU" dirty="0" smtClean="0"/>
              <a:t>-кабинет активного диспансерного наблюдения</a:t>
            </a:r>
          </a:p>
          <a:p>
            <a:pPr marL="0" indent="0">
              <a:buNone/>
            </a:pPr>
            <a:r>
              <a:rPr lang="ru-RU" dirty="0" smtClean="0"/>
              <a:t>-отделения интенсивного лечения для детей и подростков</a:t>
            </a:r>
          </a:p>
          <a:p>
            <a:pPr marL="0" indent="0">
              <a:buNone/>
            </a:pPr>
            <a:r>
              <a:rPr lang="ru-RU" dirty="0" smtClean="0"/>
              <a:t>-отделение </a:t>
            </a:r>
            <a:r>
              <a:rPr lang="ru-RU" dirty="0" err="1" smtClean="0"/>
              <a:t>геронтопсихиатрии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-отделение интенсивного лечения в сообществе</a:t>
            </a:r>
          </a:p>
          <a:p>
            <a:pPr marL="0" indent="0">
              <a:buNone/>
            </a:pPr>
            <a:r>
              <a:rPr lang="ru-RU" dirty="0" smtClean="0"/>
              <a:t>-отделение </a:t>
            </a:r>
            <a:r>
              <a:rPr lang="ru-RU" dirty="0" err="1" smtClean="0"/>
              <a:t>медикопсихосоциальной</a:t>
            </a:r>
            <a:r>
              <a:rPr lang="ru-RU" dirty="0" smtClean="0"/>
              <a:t> работы в амбулаторных условиях</a:t>
            </a:r>
          </a:p>
          <a:p>
            <a:pPr marL="0" indent="0">
              <a:buNone/>
            </a:pPr>
            <a:r>
              <a:rPr lang="ru-RU" dirty="0" smtClean="0"/>
              <a:t>АХЧ, п. Ивановка, Амурская, КСК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592288" cy="168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0870"/>
            <a:ext cx="2281398" cy="1870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0" y="188640"/>
            <a:ext cx="2656398" cy="176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5" y="173807"/>
            <a:ext cx="2520279" cy="167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0" y="4965987"/>
            <a:ext cx="292218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65986"/>
            <a:ext cx="3126893" cy="165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80" y="188640"/>
            <a:ext cx="2501492" cy="170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49220"/>
            <a:ext cx="4968552" cy="264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6633"/>
            <a:ext cx="8291264" cy="13010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Основные </a:t>
            </a:r>
            <a:r>
              <a:rPr lang="ru-RU" sz="2400" b="1" dirty="0" smtClean="0">
                <a:solidFill>
                  <a:schemeClr val="accent2"/>
                </a:solidFill>
              </a:rPr>
              <a:t>задачи</a:t>
            </a:r>
            <a:r>
              <a:rPr lang="ru-RU" sz="2400" b="1" dirty="0">
                <a:solidFill>
                  <a:schemeClr val="accent2"/>
                </a:solidFill>
              </a:rPr>
              <a:t>, </a:t>
            </a:r>
            <a:r>
              <a:rPr lang="ru-RU" sz="2400" b="1" dirty="0" smtClean="0">
                <a:solidFill>
                  <a:schemeClr val="accent2"/>
                </a:solidFill>
              </a:rPr>
              <a:t>стоящие </a:t>
            </a:r>
            <a:r>
              <a:rPr lang="ru-RU" sz="2400" b="1" dirty="0">
                <a:solidFill>
                  <a:schemeClr val="accent2"/>
                </a:solidFill>
              </a:rPr>
              <a:t>перед психиатрической службой ГКУЗ «Краевая клиническая психиатрическая больница им. </a:t>
            </a:r>
            <a:r>
              <a:rPr lang="ru-RU" sz="2400" b="1" dirty="0" smtClean="0">
                <a:solidFill>
                  <a:schemeClr val="accent2"/>
                </a:solidFill>
              </a:rPr>
              <a:t>В.Х . Кандинского</a:t>
            </a:r>
            <a:r>
              <a:rPr lang="ru-RU" sz="2400" b="1" dirty="0">
                <a:solidFill>
                  <a:schemeClr val="accent2"/>
                </a:solidFill>
              </a:rPr>
              <a:t>»  в 2016 </a:t>
            </a:r>
            <a:r>
              <a:rPr lang="ru-RU" sz="2400" b="1" dirty="0" smtClean="0">
                <a:solidFill>
                  <a:schemeClr val="accent2"/>
                </a:solidFill>
              </a:rPr>
              <a:t>году</a:t>
            </a:r>
            <a:r>
              <a:rPr lang="ru-RU" sz="2400" b="1" dirty="0">
                <a:solidFill>
                  <a:schemeClr val="accent2"/>
                </a:solidFill>
              </a:rPr>
              <a:t>:</a:t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Организация оказания психиатрической, психотерапевтической, психологической помощи населению Забайкальского края в соответствии с Порядком оказания медицинской помощи при психических расстройствах и расстройствах поведения, </a:t>
            </a:r>
            <a:r>
              <a:rPr lang="ru-RU" sz="2000" dirty="0" smtClean="0"/>
              <a:t>утвержденным  </a:t>
            </a:r>
            <a:r>
              <a:rPr lang="ru-RU" sz="2000" dirty="0"/>
              <a:t>приказом  МЗ и СР РФ  от 17 мая 2012 года № </a:t>
            </a:r>
            <a:r>
              <a:rPr lang="ru-RU" sz="2000" dirty="0" smtClean="0"/>
              <a:t>566н</a:t>
            </a:r>
          </a:p>
          <a:p>
            <a:pPr lvl="0" algn="just"/>
            <a:r>
              <a:rPr lang="ru-RU" sz="2000" dirty="0"/>
              <a:t>Осуществление контроля над оказанием психиатрической, психотерапевтической помощи населению путем анализа основных показателей деятельности больницы, других медицинских организаций, экспертной оценки состояния психиатрической, психотерапевтической  служб.</a:t>
            </a:r>
          </a:p>
          <a:p>
            <a:pPr lvl="0" algn="just"/>
            <a:r>
              <a:rPr lang="ru-RU" sz="2000" dirty="0"/>
              <a:t>Организационно-методическая помощь медицинским организациям Забайкальского края по вопросам оказания психиатрической, психотерапевтической, психологической  помощи населению путем составления информационно-методических писем, плановых выездов специалистов.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400" dirty="0"/>
              <a:t>Осуществление взаимодействия с органами УВД по вопросам оказания психиатрической помощи психически больным, совершившим общественно-опасные действия.</a:t>
            </a:r>
          </a:p>
          <a:p>
            <a:pPr lvl="0"/>
            <a:r>
              <a:rPr lang="ru-RU" sz="2400" dirty="0"/>
              <a:t>Осуществление дальнейшего развития внебольничных и стационар-замещающих форм помощи психически больным.</a:t>
            </a:r>
          </a:p>
          <a:p>
            <a:pPr lvl="0"/>
            <a:r>
              <a:rPr lang="ru-RU" sz="2400" dirty="0"/>
              <a:t>Осуществление дальнейшего развития бригадных форм оказания психиатрической помощи населению Забайкальского края.</a:t>
            </a:r>
          </a:p>
          <a:p>
            <a:pPr lvl="0"/>
            <a:r>
              <a:rPr lang="ru-RU" sz="2400" dirty="0"/>
              <a:t>Продолжение смещения акцентов в деятельности психиатров на проблемы охраны и укрепления психического здоровья населения Забайкальского края.</a:t>
            </a:r>
          </a:p>
          <a:p>
            <a:pPr lvl="0"/>
            <a:r>
              <a:rPr lang="ru-RU" sz="2400" dirty="0"/>
              <a:t>Внедрение современных технологий в области психиатрии, психотерапии, медицинской психологии.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61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186</TotalTime>
  <Words>1429</Words>
  <Application>Microsoft Office PowerPoint</Application>
  <PresentationFormat>Экран (4:3)</PresentationFormat>
  <Paragraphs>406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Государственное казенное учреждение здравоохранения «Краевая клиническая психиатрическая больница имени В.Х. Кандинского»</vt:lpstr>
      <vt:lpstr>Презентация PowerPoint</vt:lpstr>
      <vt:lpstr>Информация о медицинской организации</vt:lpstr>
      <vt:lpstr>,</vt:lpstr>
      <vt:lpstr>Структура ГКУЗ «ККПБ им. В.Х. Кандинского»</vt:lpstr>
      <vt:lpstr>Презентация PowerPoint</vt:lpstr>
      <vt:lpstr>Презентация PowerPoint</vt:lpstr>
      <vt:lpstr> Основные задачи, стоящие перед психиатрической службой ГКУЗ «Краевая клиническая психиатрическая больница им. В.Х . Кандинского»  в 2016 году: </vt:lpstr>
      <vt:lpstr>Презентация PowerPoint</vt:lpstr>
      <vt:lpstr>Презентация PowerPoint</vt:lpstr>
      <vt:lpstr>Штаты, кадры  </vt:lpstr>
      <vt:lpstr>Презентация PowerPoint</vt:lpstr>
      <vt:lpstr>Презентация PowerPoint</vt:lpstr>
      <vt:lpstr>Презентация PowerPoint</vt:lpstr>
      <vt:lpstr>Укомплектованность врачебными должностями</vt:lpstr>
      <vt:lpstr>Укомплектованности физическими лицами с высшим немедицинским образованием</vt:lpstr>
      <vt:lpstr>укомплектованность средним персоналом </vt:lpstr>
      <vt:lpstr>укомплектованность младшим медперсоналом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учреждение здравоохранения «Краевая клиническая психиатрическая больница имени В.Х. Кандинского» г.Чита, Окружной проезд,3</dc:title>
  <dc:creator>1</dc:creator>
  <cp:lastModifiedBy>user</cp:lastModifiedBy>
  <cp:revision>23</cp:revision>
  <dcterms:created xsi:type="dcterms:W3CDTF">2017-11-20T04:44:09Z</dcterms:created>
  <dcterms:modified xsi:type="dcterms:W3CDTF">2017-11-21T02:21:18Z</dcterms:modified>
</cp:coreProperties>
</file>